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61" r:id="rId5"/>
    <p:sldId id="27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A5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54"/>
    <p:restoredTop sz="80969"/>
  </p:normalViewPr>
  <p:slideViewPr>
    <p:cSldViewPr snapToGrid="0" snapToObjects="1">
      <p:cViewPr varScale="1">
        <p:scale>
          <a:sx n="99" d="100"/>
          <a:sy n="99" d="100"/>
        </p:scale>
        <p:origin x="6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6FB872-14E0-7E41-B500-A62BC026117B}" type="doc">
      <dgm:prSet loTypeId="urn:microsoft.com/office/officeart/2009/3/layout/RandomtoResultProcess" loCatId="" qsTypeId="urn:microsoft.com/office/officeart/2005/8/quickstyle/simple1" qsCatId="simple" csTypeId="urn:microsoft.com/office/officeart/2005/8/colors/accent1_2" csCatId="accent1" phldr="1"/>
      <dgm:spPr/>
      <dgm:t>
        <a:bodyPr/>
        <a:lstStyle/>
        <a:p>
          <a:endParaRPr lang="en-US"/>
        </a:p>
      </dgm:t>
    </dgm:pt>
    <dgm:pt modelId="{53707B86-E5B1-E540-A25E-99EADC53C6C9}">
      <dgm:prSet phldrT="[Text]" custT="1"/>
      <dgm:spPr/>
      <dgm:t>
        <a:bodyPr/>
        <a:lstStyle/>
        <a:p>
          <a:r>
            <a:rPr lang="en-US" sz="3200" dirty="0"/>
            <a:t>Street teams Placement Plan</a:t>
          </a:r>
        </a:p>
      </dgm:t>
    </dgm:pt>
    <dgm:pt modelId="{42A029BA-1C65-A343-8898-687D8277FEA4}" type="parTrans" cxnId="{EDEC1526-0A64-074E-9FA2-DF4E308EAA00}">
      <dgm:prSet/>
      <dgm:spPr/>
      <dgm:t>
        <a:bodyPr/>
        <a:lstStyle/>
        <a:p>
          <a:endParaRPr lang="en-US"/>
        </a:p>
      </dgm:t>
    </dgm:pt>
    <dgm:pt modelId="{A1C3FC99-5516-B542-98A6-3AB6F1E5FAE2}" type="sibTrans" cxnId="{EDEC1526-0A64-074E-9FA2-DF4E308EAA00}">
      <dgm:prSet/>
      <dgm:spPr/>
      <dgm:t>
        <a:bodyPr/>
        <a:lstStyle/>
        <a:p>
          <a:endParaRPr lang="en-US"/>
        </a:p>
      </dgm:t>
    </dgm:pt>
    <dgm:pt modelId="{806175D6-EA2B-864D-8FC3-FFA675460431}">
      <dgm:prSet phldrT="[Text]" custT="1"/>
      <dgm:spPr/>
      <dgm:t>
        <a:bodyPr/>
        <a:lstStyle/>
        <a:p>
          <a:r>
            <a:rPr lang="en-US" sz="2800" dirty="0"/>
            <a:t>↑ Awareness</a:t>
          </a:r>
          <a:br>
            <a:rPr lang="en-US" sz="2800" dirty="0"/>
          </a:br>
          <a:r>
            <a:rPr lang="en-US" sz="2800" dirty="0"/>
            <a:t>↑ Sign ups</a:t>
          </a:r>
        </a:p>
        <a:p>
          <a:r>
            <a:rPr lang="en-US" sz="2800" dirty="0"/>
            <a:t>↑ Gala attendance</a:t>
          </a:r>
        </a:p>
        <a:p>
          <a:r>
            <a:rPr lang="en-US" sz="2800" dirty="0"/>
            <a:t>↑</a:t>
          </a:r>
          <a:r>
            <a:rPr lang="en-US" sz="2800" dirty="0">
              <a:solidFill>
                <a:srgbClr val="92D050"/>
              </a:solidFill>
            </a:rPr>
            <a:t>$</a:t>
          </a:r>
        </a:p>
      </dgm:t>
    </dgm:pt>
    <dgm:pt modelId="{D94C117C-CDD1-0046-AEB7-7F6443A9F343}" type="sibTrans" cxnId="{D8BFAD97-04E6-064C-951E-8EA4563336EF}">
      <dgm:prSet/>
      <dgm:spPr/>
      <dgm:t>
        <a:bodyPr/>
        <a:lstStyle/>
        <a:p>
          <a:endParaRPr lang="en-US"/>
        </a:p>
      </dgm:t>
    </dgm:pt>
    <dgm:pt modelId="{05E4770B-8ADE-B74E-9EF2-322AA04EFAD0}" type="parTrans" cxnId="{D8BFAD97-04E6-064C-951E-8EA4563336EF}">
      <dgm:prSet/>
      <dgm:spPr/>
      <dgm:t>
        <a:bodyPr/>
        <a:lstStyle/>
        <a:p>
          <a:endParaRPr lang="en-US"/>
        </a:p>
      </dgm:t>
    </dgm:pt>
    <dgm:pt modelId="{29D67F80-4430-DD47-B6CB-93E95E39F67E}" type="pres">
      <dgm:prSet presAssocID="{BA6FB872-14E0-7E41-B500-A62BC026117B}" presName="Name0" presStyleCnt="0">
        <dgm:presLayoutVars>
          <dgm:dir/>
          <dgm:animOne val="branch"/>
          <dgm:animLvl val="lvl"/>
        </dgm:presLayoutVars>
      </dgm:prSet>
      <dgm:spPr/>
    </dgm:pt>
    <dgm:pt modelId="{B38E104E-8A52-E74E-865E-361A01E9CF4E}" type="pres">
      <dgm:prSet presAssocID="{53707B86-E5B1-E540-A25E-99EADC53C6C9}" presName="chaos" presStyleCnt="0"/>
      <dgm:spPr/>
    </dgm:pt>
    <dgm:pt modelId="{BE5C497D-BA32-F74A-9FE5-454A56A713A9}" type="pres">
      <dgm:prSet presAssocID="{53707B86-E5B1-E540-A25E-99EADC53C6C9}" presName="parTx1" presStyleLbl="revTx" presStyleIdx="0" presStyleCnt="1" custLinFactNeighborX="-1685"/>
      <dgm:spPr/>
    </dgm:pt>
    <dgm:pt modelId="{CCB7E115-02BB-8F46-B10A-35BCC3F125E5}" type="pres">
      <dgm:prSet presAssocID="{53707B86-E5B1-E540-A25E-99EADC53C6C9}" presName="c1" presStyleLbl="node1" presStyleIdx="0" presStyleCnt="19"/>
      <dgm:spPr/>
    </dgm:pt>
    <dgm:pt modelId="{2E9C5E83-3FA5-7C41-877A-58F2B2F6AD38}" type="pres">
      <dgm:prSet presAssocID="{53707B86-E5B1-E540-A25E-99EADC53C6C9}" presName="c2" presStyleLbl="node1" presStyleIdx="1" presStyleCnt="19"/>
      <dgm:spPr/>
    </dgm:pt>
    <dgm:pt modelId="{1A05D1F9-8598-6E4F-B13F-1206269D4807}" type="pres">
      <dgm:prSet presAssocID="{53707B86-E5B1-E540-A25E-99EADC53C6C9}" presName="c3" presStyleLbl="node1" presStyleIdx="2" presStyleCnt="19"/>
      <dgm:spPr/>
    </dgm:pt>
    <dgm:pt modelId="{5E8AF05C-7A79-8F45-A60E-3393D038CC90}" type="pres">
      <dgm:prSet presAssocID="{53707B86-E5B1-E540-A25E-99EADC53C6C9}" presName="c4" presStyleLbl="node1" presStyleIdx="3" presStyleCnt="19"/>
      <dgm:spPr/>
    </dgm:pt>
    <dgm:pt modelId="{2F0C1FBD-300D-484F-B263-789D0685A15F}" type="pres">
      <dgm:prSet presAssocID="{53707B86-E5B1-E540-A25E-99EADC53C6C9}" presName="c5" presStyleLbl="node1" presStyleIdx="4" presStyleCnt="19"/>
      <dgm:spPr/>
    </dgm:pt>
    <dgm:pt modelId="{F4F5D08D-B14C-0142-9038-A2982DE5B260}" type="pres">
      <dgm:prSet presAssocID="{53707B86-E5B1-E540-A25E-99EADC53C6C9}" presName="c6" presStyleLbl="node1" presStyleIdx="5" presStyleCnt="19"/>
      <dgm:spPr/>
    </dgm:pt>
    <dgm:pt modelId="{8FFCF8DA-5603-5140-B8AB-69A3B16863C2}" type="pres">
      <dgm:prSet presAssocID="{53707B86-E5B1-E540-A25E-99EADC53C6C9}" presName="c7" presStyleLbl="node1" presStyleIdx="6" presStyleCnt="19"/>
      <dgm:spPr/>
    </dgm:pt>
    <dgm:pt modelId="{EA6F3D8F-9820-A240-8F37-587D912EA9ED}" type="pres">
      <dgm:prSet presAssocID="{53707B86-E5B1-E540-A25E-99EADC53C6C9}" presName="c8" presStyleLbl="node1" presStyleIdx="7" presStyleCnt="19"/>
      <dgm:spPr/>
    </dgm:pt>
    <dgm:pt modelId="{446327BB-3049-754C-B35D-422E135BD5BA}" type="pres">
      <dgm:prSet presAssocID="{53707B86-E5B1-E540-A25E-99EADC53C6C9}" presName="c9" presStyleLbl="node1" presStyleIdx="8" presStyleCnt="19"/>
      <dgm:spPr/>
    </dgm:pt>
    <dgm:pt modelId="{D6144DAA-9EC3-8B44-90AE-A94E83B6CA5B}" type="pres">
      <dgm:prSet presAssocID="{53707B86-E5B1-E540-A25E-99EADC53C6C9}" presName="c10" presStyleLbl="node1" presStyleIdx="9" presStyleCnt="19"/>
      <dgm:spPr/>
    </dgm:pt>
    <dgm:pt modelId="{17C3EBD9-1795-BA4E-89E5-DB3B10BEFCE8}" type="pres">
      <dgm:prSet presAssocID="{53707B86-E5B1-E540-A25E-99EADC53C6C9}" presName="c11" presStyleLbl="node1" presStyleIdx="10" presStyleCnt="19"/>
      <dgm:spPr/>
    </dgm:pt>
    <dgm:pt modelId="{5F1780A8-BBC1-0440-86F8-66E92E7B0CAC}" type="pres">
      <dgm:prSet presAssocID="{53707B86-E5B1-E540-A25E-99EADC53C6C9}" presName="c12" presStyleLbl="node1" presStyleIdx="11" presStyleCnt="19"/>
      <dgm:spPr/>
    </dgm:pt>
    <dgm:pt modelId="{3544D1B6-C5FA-8E42-ACF3-748F061BAC90}" type="pres">
      <dgm:prSet presAssocID="{53707B86-E5B1-E540-A25E-99EADC53C6C9}" presName="c13" presStyleLbl="node1" presStyleIdx="12" presStyleCnt="19"/>
      <dgm:spPr/>
    </dgm:pt>
    <dgm:pt modelId="{CA052B9D-464E-4F40-942B-7F0D84CA462C}" type="pres">
      <dgm:prSet presAssocID="{53707B86-E5B1-E540-A25E-99EADC53C6C9}" presName="c14" presStyleLbl="node1" presStyleIdx="13" presStyleCnt="19"/>
      <dgm:spPr/>
    </dgm:pt>
    <dgm:pt modelId="{A73F75FF-9FA1-D84F-8554-43AA4777EF3A}" type="pres">
      <dgm:prSet presAssocID="{53707B86-E5B1-E540-A25E-99EADC53C6C9}" presName="c15" presStyleLbl="node1" presStyleIdx="14" presStyleCnt="19"/>
      <dgm:spPr/>
    </dgm:pt>
    <dgm:pt modelId="{A319FD51-9501-2B45-92F3-BA972A2DD5E3}" type="pres">
      <dgm:prSet presAssocID="{53707B86-E5B1-E540-A25E-99EADC53C6C9}" presName="c16" presStyleLbl="node1" presStyleIdx="15" presStyleCnt="19"/>
      <dgm:spPr/>
    </dgm:pt>
    <dgm:pt modelId="{A1B0BAE3-ADDA-5045-86F0-1786E6478CFC}" type="pres">
      <dgm:prSet presAssocID="{53707B86-E5B1-E540-A25E-99EADC53C6C9}" presName="c17" presStyleLbl="node1" presStyleIdx="16" presStyleCnt="19"/>
      <dgm:spPr/>
    </dgm:pt>
    <dgm:pt modelId="{8EA65413-30F8-6E46-8F39-5784A8040D56}" type="pres">
      <dgm:prSet presAssocID="{53707B86-E5B1-E540-A25E-99EADC53C6C9}" presName="c18" presStyleLbl="node1" presStyleIdx="17" presStyleCnt="19"/>
      <dgm:spPr/>
    </dgm:pt>
    <dgm:pt modelId="{AC15E810-C608-E645-B430-DAA6B84F2EFE}" type="pres">
      <dgm:prSet presAssocID="{A1C3FC99-5516-B542-98A6-3AB6F1E5FAE2}" presName="chevronComposite1" presStyleCnt="0"/>
      <dgm:spPr/>
    </dgm:pt>
    <dgm:pt modelId="{8CE3A2D2-F67A-BE40-B300-7724B54FBF3D}" type="pres">
      <dgm:prSet presAssocID="{A1C3FC99-5516-B542-98A6-3AB6F1E5FAE2}" presName="chevron1" presStyleLbl="sibTrans2D1" presStyleIdx="0" presStyleCnt="2"/>
      <dgm:spPr/>
    </dgm:pt>
    <dgm:pt modelId="{5BC25778-6C2F-B64E-AB8A-6754034CBF0E}" type="pres">
      <dgm:prSet presAssocID="{A1C3FC99-5516-B542-98A6-3AB6F1E5FAE2}" presName="spChevron1" presStyleCnt="0"/>
      <dgm:spPr/>
    </dgm:pt>
    <dgm:pt modelId="{6C92F72D-514D-C04D-92D3-538B38D78586}" type="pres">
      <dgm:prSet presAssocID="{A1C3FC99-5516-B542-98A6-3AB6F1E5FAE2}" presName="overlap" presStyleCnt="0"/>
      <dgm:spPr/>
    </dgm:pt>
    <dgm:pt modelId="{4D895EB3-6F15-3346-A2C0-0F58AC01CAF2}" type="pres">
      <dgm:prSet presAssocID="{A1C3FC99-5516-B542-98A6-3AB6F1E5FAE2}" presName="chevronComposite2" presStyleCnt="0"/>
      <dgm:spPr/>
    </dgm:pt>
    <dgm:pt modelId="{BDFC1CF3-F4A9-1D40-90F6-75DE5AF73979}" type="pres">
      <dgm:prSet presAssocID="{A1C3FC99-5516-B542-98A6-3AB6F1E5FAE2}" presName="chevron2" presStyleLbl="sibTrans2D1" presStyleIdx="1" presStyleCnt="2"/>
      <dgm:spPr/>
    </dgm:pt>
    <dgm:pt modelId="{55ABC55B-BA36-E14A-99C6-B16FF9CE2223}" type="pres">
      <dgm:prSet presAssocID="{A1C3FC99-5516-B542-98A6-3AB6F1E5FAE2}" presName="spChevron2" presStyleCnt="0"/>
      <dgm:spPr/>
    </dgm:pt>
    <dgm:pt modelId="{2D9FB4E2-3ADB-054C-908B-14F53A18D636}" type="pres">
      <dgm:prSet presAssocID="{806175D6-EA2B-864D-8FC3-FFA675460431}" presName="last" presStyleCnt="0"/>
      <dgm:spPr/>
    </dgm:pt>
    <dgm:pt modelId="{26159FA2-136C-684A-82F6-128C37A7ACFC}" type="pres">
      <dgm:prSet presAssocID="{806175D6-EA2B-864D-8FC3-FFA675460431}" presName="circleTx" presStyleLbl="node1" presStyleIdx="18" presStyleCnt="19"/>
      <dgm:spPr/>
    </dgm:pt>
    <dgm:pt modelId="{D091D42E-6B92-8E45-980E-D07DECAECE36}" type="pres">
      <dgm:prSet presAssocID="{806175D6-EA2B-864D-8FC3-FFA675460431}" presName="spN" presStyleCnt="0"/>
      <dgm:spPr/>
    </dgm:pt>
  </dgm:ptLst>
  <dgm:cxnLst>
    <dgm:cxn modelId="{EDEC1526-0A64-074E-9FA2-DF4E308EAA00}" srcId="{BA6FB872-14E0-7E41-B500-A62BC026117B}" destId="{53707B86-E5B1-E540-A25E-99EADC53C6C9}" srcOrd="0" destOrd="0" parTransId="{42A029BA-1C65-A343-8898-687D8277FEA4}" sibTransId="{A1C3FC99-5516-B542-98A6-3AB6F1E5FAE2}"/>
    <dgm:cxn modelId="{C992D73D-5CFD-B84B-AE2B-B48CAC3318CB}" type="presOf" srcId="{53707B86-E5B1-E540-A25E-99EADC53C6C9}" destId="{BE5C497D-BA32-F74A-9FE5-454A56A713A9}" srcOrd="0" destOrd="0" presId="urn:microsoft.com/office/officeart/2009/3/layout/RandomtoResultProcess"/>
    <dgm:cxn modelId="{7860DB5C-1DEA-4848-B6C2-5D38B6341195}" type="presOf" srcId="{BA6FB872-14E0-7E41-B500-A62BC026117B}" destId="{29D67F80-4430-DD47-B6CB-93E95E39F67E}" srcOrd="0" destOrd="0" presId="urn:microsoft.com/office/officeart/2009/3/layout/RandomtoResultProcess"/>
    <dgm:cxn modelId="{D8BFAD97-04E6-064C-951E-8EA4563336EF}" srcId="{BA6FB872-14E0-7E41-B500-A62BC026117B}" destId="{806175D6-EA2B-864D-8FC3-FFA675460431}" srcOrd="1" destOrd="0" parTransId="{05E4770B-8ADE-B74E-9EF2-322AA04EFAD0}" sibTransId="{D94C117C-CDD1-0046-AEB7-7F6443A9F343}"/>
    <dgm:cxn modelId="{954E0AEB-2F20-164B-B31A-7D5CD74A3333}" type="presOf" srcId="{806175D6-EA2B-864D-8FC3-FFA675460431}" destId="{26159FA2-136C-684A-82F6-128C37A7ACFC}" srcOrd="0" destOrd="0" presId="urn:microsoft.com/office/officeart/2009/3/layout/RandomtoResultProcess"/>
    <dgm:cxn modelId="{C114B9C4-D16F-D946-A096-FB2736511D73}" type="presParOf" srcId="{29D67F80-4430-DD47-B6CB-93E95E39F67E}" destId="{B38E104E-8A52-E74E-865E-361A01E9CF4E}" srcOrd="0" destOrd="0" presId="urn:microsoft.com/office/officeart/2009/3/layout/RandomtoResultProcess"/>
    <dgm:cxn modelId="{F29DE359-08CD-2E43-B762-EC55972BB573}" type="presParOf" srcId="{B38E104E-8A52-E74E-865E-361A01E9CF4E}" destId="{BE5C497D-BA32-F74A-9FE5-454A56A713A9}" srcOrd="0" destOrd="0" presId="urn:microsoft.com/office/officeart/2009/3/layout/RandomtoResultProcess"/>
    <dgm:cxn modelId="{2681F037-863B-814E-9B6E-7427C567196F}" type="presParOf" srcId="{B38E104E-8A52-E74E-865E-361A01E9CF4E}" destId="{CCB7E115-02BB-8F46-B10A-35BCC3F125E5}" srcOrd="1" destOrd="0" presId="urn:microsoft.com/office/officeart/2009/3/layout/RandomtoResultProcess"/>
    <dgm:cxn modelId="{EF50EECF-6EF9-EC44-80E0-8DED6CE532C4}" type="presParOf" srcId="{B38E104E-8A52-E74E-865E-361A01E9CF4E}" destId="{2E9C5E83-3FA5-7C41-877A-58F2B2F6AD38}" srcOrd="2" destOrd="0" presId="urn:microsoft.com/office/officeart/2009/3/layout/RandomtoResultProcess"/>
    <dgm:cxn modelId="{A474E15C-A872-654E-A2BF-0AEA58807E5D}" type="presParOf" srcId="{B38E104E-8A52-E74E-865E-361A01E9CF4E}" destId="{1A05D1F9-8598-6E4F-B13F-1206269D4807}" srcOrd="3" destOrd="0" presId="urn:microsoft.com/office/officeart/2009/3/layout/RandomtoResultProcess"/>
    <dgm:cxn modelId="{D4508F96-5F2A-7E48-883B-75BE2A7E83F9}" type="presParOf" srcId="{B38E104E-8A52-E74E-865E-361A01E9CF4E}" destId="{5E8AF05C-7A79-8F45-A60E-3393D038CC90}" srcOrd="4" destOrd="0" presId="urn:microsoft.com/office/officeart/2009/3/layout/RandomtoResultProcess"/>
    <dgm:cxn modelId="{25B39A99-D345-3A45-B68B-0309BDEC6157}" type="presParOf" srcId="{B38E104E-8A52-E74E-865E-361A01E9CF4E}" destId="{2F0C1FBD-300D-484F-B263-789D0685A15F}" srcOrd="5" destOrd="0" presId="urn:microsoft.com/office/officeart/2009/3/layout/RandomtoResultProcess"/>
    <dgm:cxn modelId="{44B76E5E-76B7-9943-9AA3-610BE8F7DE3A}" type="presParOf" srcId="{B38E104E-8A52-E74E-865E-361A01E9CF4E}" destId="{F4F5D08D-B14C-0142-9038-A2982DE5B260}" srcOrd="6" destOrd="0" presId="urn:microsoft.com/office/officeart/2009/3/layout/RandomtoResultProcess"/>
    <dgm:cxn modelId="{D2A20A0B-DACE-9148-80CE-2D9FDAF2082E}" type="presParOf" srcId="{B38E104E-8A52-E74E-865E-361A01E9CF4E}" destId="{8FFCF8DA-5603-5140-B8AB-69A3B16863C2}" srcOrd="7" destOrd="0" presId="urn:microsoft.com/office/officeart/2009/3/layout/RandomtoResultProcess"/>
    <dgm:cxn modelId="{405210D0-7E41-5449-807A-BF45C95F66F4}" type="presParOf" srcId="{B38E104E-8A52-E74E-865E-361A01E9CF4E}" destId="{EA6F3D8F-9820-A240-8F37-587D912EA9ED}" srcOrd="8" destOrd="0" presId="urn:microsoft.com/office/officeart/2009/3/layout/RandomtoResultProcess"/>
    <dgm:cxn modelId="{B61ECDB9-530B-EE44-82AD-BECA762D93EF}" type="presParOf" srcId="{B38E104E-8A52-E74E-865E-361A01E9CF4E}" destId="{446327BB-3049-754C-B35D-422E135BD5BA}" srcOrd="9" destOrd="0" presId="urn:microsoft.com/office/officeart/2009/3/layout/RandomtoResultProcess"/>
    <dgm:cxn modelId="{F99F927F-CF23-6342-8706-E3557126A065}" type="presParOf" srcId="{B38E104E-8A52-E74E-865E-361A01E9CF4E}" destId="{D6144DAA-9EC3-8B44-90AE-A94E83B6CA5B}" srcOrd="10" destOrd="0" presId="urn:microsoft.com/office/officeart/2009/3/layout/RandomtoResultProcess"/>
    <dgm:cxn modelId="{E4BB9AA0-0187-7748-B44B-D22D227F6D58}" type="presParOf" srcId="{B38E104E-8A52-E74E-865E-361A01E9CF4E}" destId="{17C3EBD9-1795-BA4E-89E5-DB3B10BEFCE8}" srcOrd="11" destOrd="0" presId="urn:microsoft.com/office/officeart/2009/3/layout/RandomtoResultProcess"/>
    <dgm:cxn modelId="{F8D009B1-CF03-474B-ABAC-E3C848F017A6}" type="presParOf" srcId="{B38E104E-8A52-E74E-865E-361A01E9CF4E}" destId="{5F1780A8-BBC1-0440-86F8-66E92E7B0CAC}" srcOrd="12" destOrd="0" presId="urn:microsoft.com/office/officeart/2009/3/layout/RandomtoResultProcess"/>
    <dgm:cxn modelId="{03A2D28C-C309-5842-9D21-27871BFF9957}" type="presParOf" srcId="{B38E104E-8A52-E74E-865E-361A01E9CF4E}" destId="{3544D1B6-C5FA-8E42-ACF3-748F061BAC90}" srcOrd="13" destOrd="0" presId="urn:microsoft.com/office/officeart/2009/3/layout/RandomtoResultProcess"/>
    <dgm:cxn modelId="{86FA6996-CC42-8348-A15B-9D555D5D8678}" type="presParOf" srcId="{B38E104E-8A52-E74E-865E-361A01E9CF4E}" destId="{CA052B9D-464E-4F40-942B-7F0D84CA462C}" srcOrd="14" destOrd="0" presId="urn:microsoft.com/office/officeart/2009/3/layout/RandomtoResultProcess"/>
    <dgm:cxn modelId="{2F85EEED-61CB-3846-B7C4-E83DAF6B53B3}" type="presParOf" srcId="{B38E104E-8A52-E74E-865E-361A01E9CF4E}" destId="{A73F75FF-9FA1-D84F-8554-43AA4777EF3A}" srcOrd="15" destOrd="0" presId="urn:microsoft.com/office/officeart/2009/3/layout/RandomtoResultProcess"/>
    <dgm:cxn modelId="{CAE1BCEB-3DA7-9040-9A48-28507060253A}" type="presParOf" srcId="{B38E104E-8A52-E74E-865E-361A01E9CF4E}" destId="{A319FD51-9501-2B45-92F3-BA972A2DD5E3}" srcOrd="16" destOrd="0" presId="urn:microsoft.com/office/officeart/2009/3/layout/RandomtoResultProcess"/>
    <dgm:cxn modelId="{EA353D37-C1E5-7B48-A6BD-5E95BB335B37}" type="presParOf" srcId="{B38E104E-8A52-E74E-865E-361A01E9CF4E}" destId="{A1B0BAE3-ADDA-5045-86F0-1786E6478CFC}" srcOrd="17" destOrd="0" presId="urn:microsoft.com/office/officeart/2009/3/layout/RandomtoResultProcess"/>
    <dgm:cxn modelId="{C4067CD7-4D1D-3340-80BF-55EDA51319D6}" type="presParOf" srcId="{B38E104E-8A52-E74E-865E-361A01E9CF4E}" destId="{8EA65413-30F8-6E46-8F39-5784A8040D56}" srcOrd="18" destOrd="0" presId="urn:microsoft.com/office/officeart/2009/3/layout/RandomtoResultProcess"/>
    <dgm:cxn modelId="{FE05C831-735A-A74F-9237-02868C18CBF5}" type="presParOf" srcId="{29D67F80-4430-DD47-B6CB-93E95E39F67E}" destId="{AC15E810-C608-E645-B430-DAA6B84F2EFE}" srcOrd="1" destOrd="0" presId="urn:microsoft.com/office/officeart/2009/3/layout/RandomtoResultProcess"/>
    <dgm:cxn modelId="{5BE192A0-448A-864F-9C05-017CA399A89F}" type="presParOf" srcId="{AC15E810-C608-E645-B430-DAA6B84F2EFE}" destId="{8CE3A2D2-F67A-BE40-B300-7724B54FBF3D}" srcOrd="0" destOrd="0" presId="urn:microsoft.com/office/officeart/2009/3/layout/RandomtoResultProcess"/>
    <dgm:cxn modelId="{08D157AE-0B5E-1F47-AD42-B44BFCFE3803}" type="presParOf" srcId="{AC15E810-C608-E645-B430-DAA6B84F2EFE}" destId="{5BC25778-6C2F-B64E-AB8A-6754034CBF0E}" srcOrd="1" destOrd="0" presId="urn:microsoft.com/office/officeart/2009/3/layout/RandomtoResultProcess"/>
    <dgm:cxn modelId="{06C02354-D4C2-254C-8C07-A4AD3FEA5616}" type="presParOf" srcId="{29D67F80-4430-DD47-B6CB-93E95E39F67E}" destId="{6C92F72D-514D-C04D-92D3-538B38D78586}" srcOrd="2" destOrd="0" presId="urn:microsoft.com/office/officeart/2009/3/layout/RandomtoResultProcess"/>
    <dgm:cxn modelId="{C0B770A1-1D1E-9F40-9CB3-2CFE444BF12F}" type="presParOf" srcId="{29D67F80-4430-DD47-B6CB-93E95E39F67E}" destId="{4D895EB3-6F15-3346-A2C0-0F58AC01CAF2}" srcOrd="3" destOrd="0" presId="urn:microsoft.com/office/officeart/2009/3/layout/RandomtoResultProcess"/>
    <dgm:cxn modelId="{D441CE1C-7322-A842-87BB-810B23C50A87}" type="presParOf" srcId="{4D895EB3-6F15-3346-A2C0-0F58AC01CAF2}" destId="{BDFC1CF3-F4A9-1D40-90F6-75DE5AF73979}" srcOrd="0" destOrd="0" presId="urn:microsoft.com/office/officeart/2009/3/layout/RandomtoResultProcess"/>
    <dgm:cxn modelId="{63D2DF33-B74B-D447-9179-83F1260596FA}" type="presParOf" srcId="{4D895EB3-6F15-3346-A2C0-0F58AC01CAF2}" destId="{55ABC55B-BA36-E14A-99C6-B16FF9CE2223}" srcOrd="1" destOrd="0" presId="urn:microsoft.com/office/officeart/2009/3/layout/RandomtoResultProcess"/>
    <dgm:cxn modelId="{6B41C4C5-738E-3F49-8F6D-DFFF7E3614B3}" type="presParOf" srcId="{29D67F80-4430-DD47-B6CB-93E95E39F67E}" destId="{2D9FB4E2-3ADB-054C-908B-14F53A18D636}" srcOrd="4" destOrd="0" presId="urn:microsoft.com/office/officeart/2009/3/layout/RandomtoResultProcess"/>
    <dgm:cxn modelId="{E86DF2C7-E182-D841-9058-24EF1C9DBBC9}" type="presParOf" srcId="{2D9FB4E2-3ADB-054C-908B-14F53A18D636}" destId="{26159FA2-136C-684A-82F6-128C37A7ACFC}" srcOrd="0" destOrd="0" presId="urn:microsoft.com/office/officeart/2009/3/layout/RandomtoResultProcess"/>
    <dgm:cxn modelId="{7B80F808-8152-BA4A-88C1-42A239AE08E4}" type="presParOf" srcId="{2D9FB4E2-3ADB-054C-908B-14F53A18D636}" destId="{D091D42E-6B92-8E45-980E-D07DECAECE36}" srcOrd="1"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5C497D-BA32-F74A-9FE5-454A56A713A9}">
      <dsp:nvSpPr>
        <dsp:cNvPr id="0" name=""/>
        <dsp:cNvSpPr/>
      </dsp:nvSpPr>
      <dsp:spPr>
        <a:xfrm>
          <a:off x="175538" y="1602837"/>
          <a:ext cx="3433753" cy="1131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Street teams Placement Plan</a:t>
          </a:r>
        </a:p>
      </dsp:txBody>
      <dsp:txXfrm>
        <a:off x="175538" y="1602837"/>
        <a:ext cx="3433753" cy="1131577"/>
      </dsp:txXfrm>
    </dsp:sp>
    <dsp:sp modelId="{CCB7E115-02BB-8F46-B10A-35BCC3F125E5}">
      <dsp:nvSpPr>
        <dsp:cNvPr id="0" name=""/>
        <dsp:cNvSpPr/>
      </dsp:nvSpPr>
      <dsp:spPr>
        <a:xfrm>
          <a:off x="229495" y="1258681"/>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9C5E83-3FA5-7C41-877A-58F2B2F6AD38}">
      <dsp:nvSpPr>
        <dsp:cNvPr id="0" name=""/>
        <dsp:cNvSpPr/>
      </dsp:nvSpPr>
      <dsp:spPr>
        <a:xfrm>
          <a:off x="420692" y="876286"/>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05D1F9-8598-6E4F-B13F-1206269D4807}">
      <dsp:nvSpPr>
        <dsp:cNvPr id="0" name=""/>
        <dsp:cNvSpPr/>
      </dsp:nvSpPr>
      <dsp:spPr>
        <a:xfrm>
          <a:off x="879567" y="952765"/>
          <a:ext cx="429219" cy="42921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8AF05C-7A79-8F45-A60E-3393D038CC90}">
      <dsp:nvSpPr>
        <dsp:cNvPr id="0" name=""/>
        <dsp:cNvSpPr/>
      </dsp:nvSpPr>
      <dsp:spPr>
        <a:xfrm>
          <a:off x="1261962" y="532130"/>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0C1FBD-300D-484F-B263-789D0685A15F}">
      <dsp:nvSpPr>
        <dsp:cNvPr id="0" name=""/>
        <dsp:cNvSpPr/>
      </dsp:nvSpPr>
      <dsp:spPr>
        <a:xfrm>
          <a:off x="1759076" y="379172"/>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F5D08D-B14C-0142-9038-A2982DE5B260}">
      <dsp:nvSpPr>
        <dsp:cNvPr id="0" name=""/>
        <dsp:cNvSpPr/>
      </dsp:nvSpPr>
      <dsp:spPr>
        <a:xfrm>
          <a:off x="2370908" y="646849"/>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FCF8DA-5603-5140-B8AB-69A3B16863C2}">
      <dsp:nvSpPr>
        <dsp:cNvPr id="0" name=""/>
        <dsp:cNvSpPr/>
      </dsp:nvSpPr>
      <dsp:spPr>
        <a:xfrm>
          <a:off x="2753304" y="838046"/>
          <a:ext cx="429219" cy="42921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6F3D8F-9820-A240-8F37-587D912EA9ED}">
      <dsp:nvSpPr>
        <dsp:cNvPr id="0" name=""/>
        <dsp:cNvSpPr/>
      </dsp:nvSpPr>
      <dsp:spPr>
        <a:xfrm>
          <a:off x="3288657" y="1258681"/>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6327BB-3049-754C-B35D-422E135BD5BA}">
      <dsp:nvSpPr>
        <dsp:cNvPr id="0" name=""/>
        <dsp:cNvSpPr/>
      </dsp:nvSpPr>
      <dsp:spPr>
        <a:xfrm>
          <a:off x="3518094" y="1679316"/>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144DAA-9EC3-8B44-90AE-A94E83B6CA5B}">
      <dsp:nvSpPr>
        <dsp:cNvPr id="0" name=""/>
        <dsp:cNvSpPr/>
      </dsp:nvSpPr>
      <dsp:spPr>
        <a:xfrm>
          <a:off x="1529639" y="876286"/>
          <a:ext cx="702358" cy="70235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C3EBD9-1795-BA4E-89E5-DB3B10BEFCE8}">
      <dsp:nvSpPr>
        <dsp:cNvPr id="0" name=""/>
        <dsp:cNvSpPr/>
      </dsp:nvSpPr>
      <dsp:spPr>
        <a:xfrm>
          <a:off x="38297" y="2329388"/>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1780A8-BBC1-0440-86F8-66E92E7B0CAC}">
      <dsp:nvSpPr>
        <dsp:cNvPr id="0" name=""/>
        <dsp:cNvSpPr/>
      </dsp:nvSpPr>
      <dsp:spPr>
        <a:xfrm>
          <a:off x="267734" y="2673544"/>
          <a:ext cx="429219" cy="42921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44D1B6-C5FA-8E42-ACF3-748F061BAC90}">
      <dsp:nvSpPr>
        <dsp:cNvPr id="0" name=""/>
        <dsp:cNvSpPr/>
      </dsp:nvSpPr>
      <dsp:spPr>
        <a:xfrm>
          <a:off x="841327" y="2979460"/>
          <a:ext cx="624318" cy="6243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052B9D-464E-4F40-942B-7F0D84CA462C}">
      <dsp:nvSpPr>
        <dsp:cNvPr id="0" name=""/>
        <dsp:cNvSpPr/>
      </dsp:nvSpPr>
      <dsp:spPr>
        <a:xfrm>
          <a:off x="1644357" y="3476574"/>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3F75FF-9FA1-D84F-8554-43AA4777EF3A}">
      <dsp:nvSpPr>
        <dsp:cNvPr id="0" name=""/>
        <dsp:cNvSpPr/>
      </dsp:nvSpPr>
      <dsp:spPr>
        <a:xfrm>
          <a:off x="1797315" y="2979460"/>
          <a:ext cx="429219" cy="42921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9FD51-9501-2B45-92F3-BA972A2DD5E3}">
      <dsp:nvSpPr>
        <dsp:cNvPr id="0" name=""/>
        <dsp:cNvSpPr/>
      </dsp:nvSpPr>
      <dsp:spPr>
        <a:xfrm>
          <a:off x="2179711" y="3514813"/>
          <a:ext cx="273139" cy="27313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B0BAE3-ADDA-5045-86F0-1786E6478CFC}">
      <dsp:nvSpPr>
        <dsp:cNvPr id="0" name=""/>
        <dsp:cNvSpPr/>
      </dsp:nvSpPr>
      <dsp:spPr>
        <a:xfrm>
          <a:off x="2523866" y="2902981"/>
          <a:ext cx="624318" cy="6243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A65413-30F8-6E46-8F39-5784A8040D56}">
      <dsp:nvSpPr>
        <dsp:cNvPr id="0" name=""/>
        <dsp:cNvSpPr/>
      </dsp:nvSpPr>
      <dsp:spPr>
        <a:xfrm>
          <a:off x="3365136" y="2750023"/>
          <a:ext cx="429219" cy="42921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E3A2D2-F67A-BE40-B300-7724B54FBF3D}">
      <dsp:nvSpPr>
        <dsp:cNvPr id="0" name=""/>
        <dsp:cNvSpPr/>
      </dsp:nvSpPr>
      <dsp:spPr>
        <a:xfrm>
          <a:off x="3794355" y="952129"/>
          <a:ext cx="1260555" cy="240653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DFC1CF3-F4A9-1D40-90F6-75DE5AF73979}">
      <dsp:nvSpPr>
        <dsp:cNvPr id="0" name=""/>
        <dsp:cNvSpPr/>
      </dsp:nvSpPr>
      <dsp:spPr>
        <a:xfrm>
          <a:off x="4825719" y="952129"/>
          <a:ext cx="1260555" cy="2406538"/>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6159FA2-136C-684A-82F6-128C37A7ACFC}">
      <dsp:nvSpPr>
        <dsp:cNvPr id="0" name=""/>
        <dsp:cNvSpPr/>
      </dsp:nvSpPr>
      <dsp:spPr>
        <a:xfrm>
          <a:off x="6223790" y="753248"/>
          <a:ext cx="2922197" cy="292219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kern="1200" dirty="0"/>
            <a:t>↑ Awareness</a:t>
          </a:r>
          <a:br>
            <a:rPr lang="en-US" sz="2800" kern="1200" dirty="0"/>
          </a:br>
          <a:r>
            <a:rPr lang="en-US" sz="2800" kern="1200" dirty="0"/>
            <a:t>↑ Sign ups</a:t>
          </a:r>
        </a:p>
        <a:p>
          <a:pPr marL="0" lvl="0" indent="0" algn="ctr" defTabSz="1244600">
            <a:lnSpc>
              <a:spcPct val="90000"/>
            </a:lnSpc>
            <a:spcBef>
              <a:spcPct val="0"/>
            </a:spcBef>
            <a:spcAft>
              <a:spcPct val="35000"/>
            </a:spcAft>
            <a:buNone/>
          </a:pPr>
          <a:r>
            <a:rPr lang="en-US" sz="2800" kern="1200" dirty="0"/>
            <a:t>↑ Gala attendance</a:t>
          </a:r>
        </a:p>
        <a:p>
          <a:pPr marL="0" lvl="0" indent="0" algn="ctr" defTabSz="1244600">
            <a:lnSpc>
              <a:spcPct val="90000"/>
            </a:lnSpc>
            <a:spcBef>
              <a:spcPct val="0"/>
            </a:spcBef>
            <a:spcAft>
              <a:spcPct val="35000"/>
            </a:spcAft>
            <a:buNone/>
          </a:pPr>
          <a:r>
            <a:rPr lang="en-US" sz="2800" kern="1200" dirty="0"/>
            <a:t>↑</a:t>
          </a:r>
          <a:r>
            <a:rPr lang="en-US" sz="2800" kern="1200" dirty="0">
              <a:solidFill>
                <a:srgbClr val="92D050"/>
              </a:solidFill>
            </a:rPr>
            <a:t>$</a:t>
          </a:r>
        </a:p>
      </dsp:txBody>
      <dsp:txXfrm>
        <a:off x="6651736" y="1181194"/>
        <a:ext cx="2066305" cy="2066305"/>
      </dsp:txXfrm>
    </dsp:sp>
  </dsp:spTree>
</dsp:drawing>
</file>

<file path=ppt/diagrams/layout1.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png>
</file>

<file path=ppt/media/image3.tiff>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18B43-61FA-C141-A7AF-D584AF6CDDE8}" type="datetimeFigureOut">
              <a:rPr lang="en-US" smtClean="0"/>
              <a:t>9/27/19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663B5E-7A5D-F44B-B34F-335F2743F92E}" type="slidenum">
              <a:rPr lang="en-US" smtClean="0"/>
              <a:t>‹#›</a:t>
            </a:fld>
            <a:endParaRPr lang="en-US"/>
          </a:p>
        </p:txBody>
      </p:sp>
    </p:spTree>
    <p:extLst>
      <p:ext uri="{BB962C8B-B14F-4D97-AF65-F5344CB8AC3E}">
        <p14:creationId xmlns:p14="http://schemas.microsoft.com/office/powerpoint/2010/main" val="277192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 = Motivation, Objective, Goals</a:t>
            </a:r>
          </a:p>
          <a:p>
            <a:r>
              <a:rPr lang="en-US" b="1" dirty="0"/>
              <a:t>An email exchange with a client</a:t>
            </a:r>
          </a:p>
          <a:p>
            <a:r>
              <a:rPr lang="en-US" dirty="0"/>
              <a:t>Chad, Cliff and Roberto -</a:t>
            </a:r>
          </a:p>
          <a:p>
            <a:r>
              <a:rPr lang="en-US" dirty="0"/>
              <a:t>It was great to meet with you and chat at the event where we recently met and had a nice chat. We’d love to take some next steps to see if working together is something that would make sense for both parties.</a:t>
            </a:r>
          </a:p>
          <a:p>
            <a:r>
              <a:rPr lang="en-US" dirty="0"/>
              <a:t>As we mentioned, we are interested in harnessing the power of data and analytics to optimize the effectiveness of our street team work, which is a significant portion of our fundraising efforts.</a:t>
            </a:r>
          </a:p>
          <a:p>
            <a:r>
              <a:rPr lang="en-US" dirty="0" err="1"/>
              <a:t>WomenTechWomenYes</a:t>
            </a:r>
            <a:r>
              <a:rPr lang="en-US" dirty="0"/>
              <a:t> (WTWY) has an annual gala at the beginning of the summer each year. As we are new and inclusive organization, we try to do double duty with the gala both to fill our event space with individuals passionate about increasing the participation of women in technology, and to concurrently build awareness and reach.</a:t>
            </a:r>
          </a:p>
          <a:p>
            <a:r>
              <a:rPr lang="en-US" dirty="0"/>
              <a:t>To this end we place street teams at entrances to subway stations. The street teams collect email addresses and those who sign up are sent free tickets to our gala.</a:t>
            </a:r>
          </a:p>
          <a:p>
            <a:r>
              <a:rPr lang="en-US" dirty="0"/>
              <a:t>Where we’d like to solicit your engagement is to use MTA subway data, which as I’m sure you know is available freely from the city, to help us optimize the placement of our street teams, such that we can gather the most signatures, ideally from those who will attend the gala and contribute to our cause.</a:t>
            </a:r>
          </a:p>
          <a:p>
            <a:r>
              <a:rPr lang="en-US" dirty="0"/>
              <a:t>The ball is in your court now—do you think this is something that would be feasible for your group? From there we can explore what kind of an engagement would make sense for all of us.</a:t>
            </a:r>
          </a:p>
          <a:p>
            <a:r>
              <a:rPr lang="en-US" dirty="0"/>
              <a:t>Best,</a:t>
            </a:r>
          </a:p>
          <a:p>
            <a:r>
              <a:rPr lang="en-US" dirty="0" err="1"/>
              <a:t>Karrine</a:t>
            </a:r>
            <a:r>
              <a:rPr lang="en-US" dirty="0"/>
              <a:t> and Dahlia</a:t>
            </a:r>
          </a:p>
          <a:p>
            <a:r>
              <a:rPr lang="en-US" dirty="0"/>
              <a:t>WTWY International</a:t>
            </a:r>
          </a:p>
          <a:p>
            <a:endParaRPr lang="en-US" dirty="0"/>
          </a:p>
          <a:p>
            <a:r>
              <a:rPr lang="en-US" b="1" dirty="0"/>
              <a:t>During this presentation we’re going to present our recommendations for a street team placement plan.  The focus of the plan is to optimize the effectiveness of street teams who are working to:</a:t>
            </a:r>
          </a:p>
          <a:p>
            <a:pPr marL="171450" indent="-171450">
              <a:buFont typeface="Arial" panose="020B0604020202020204" pitchFamily="34" charset="0"/>
              <a:buChar char="•"/>
            </a:pPr>
            <a:r>
              <a:rPr lang="en-US" b="1" dirty="0"/>
              <a:t>increase awareness of WTWY</a:t>
            </a:r>
          </a:p>
          <a:p>
            <a:pPr marL="171450" indent="-171450">
              <a:buFont typeface="Arial" panose="020B0604020202020204" pitchFamily="34" charset="0"/>
              <a:buChar char="•"/>
            </a:pPr>
            <a:r>
              <a:rPr lang="en-US" b="1" dirty="0"/>
              <a:t>convert that awareness into a willingness to provide their email address in exchange for free annual gala tickets</a:t>
            </a:r>
          </a:p>
          <a:p>
            <a:pPr marL="171450" indent="-171450">
              <a:buFont typeface="Arial" panose="020B0604020202020204" pitchFamily="34" charset="0"/>
              <a:buChar char="•"/>
            </a:pPr>
            <a:r>
              <a:rPr lang="en-US" b="1" dirty="0"/>
              <a:t>increase gala attendance</a:t>
            </a:r>
          </a:p>
          <a:p>
            <a:pPr marL="171450" indent="-171450">
              <a:buFont typeface="Arial" panose="020B0604020202020204" pitchFamily="34" charset="0"/>
              <a:buChar char="•"/>
            </a:pPr>
            <a:r>
              <a:rPr lang="en-US" b="1" dirty="0"/>
              <a:t>find individuals passionate about increasing participation of women in technology</a:t>
            </a:r>
          </a:p>
          <a:p>
            <a:pPr marL="171450" indent="-171450">
              <a:buFont typeface="Arial" panose="020B0604020202020204" pitchFamily="34" charset="0"/>
              <a:buChar char="•"/>
            </a:pPr>
            <a:r>
              <a:rPr lang="en-US" b="1" dirty="0"/>
              <a:t>and ultimately increase fund raising</a:t>
            </a:r>
          </a:p>
          <a:p>
            <a:pPr marL="171450" indent="-171450">
              <a:buFont typeface="Arial" panose="020B0604020202020204" pitchFamily="34" charset="0"/>
              <a:buChar char="•"/>
            </a:pPr>
            <a:endParaRPr lang="en-US" b="1" dirty="0"/>
          </a:p>
          <a:p>
            <a:endParaRPr lang="en-US" b="1" dirty="0"/>
          </a:p>
          <a:p>
            <a:endParaRPr lang="en-US" b="1" dirty="0"/>
          </a:p>
          <a:p>
            <a:endParaRPr lang="en-US" b="1" dirty="0"/>
          </a:p>
          <a:p>
            <a:r>
              <a:rPr lang="en-US" b="1" dirty="0"/>
              <a:t>Draft Proposal:</a:t>
            </a:r>
          </a:p>
          <a:p>
            <a:r>
              <a:rPr lang="en-US" b="1" dirty="0"/>
              <a:t>WTWY street teams</a:t>
            </a:r>
          </a:p>
          <a:p>
            <a:r>
              <a:rPr lang="en-US" b="1" dirty="0"/>
              <a:t>Problem statement:</a:t>
            </a:r>
          </a:p>
          <a:p>
            <a:r>
              <a:rPr lang="en-US" dirty="0"/>
              <a:t>WTWY needs to optimize their street teams so that they can get the most email signups for their annual OMGYN Gala. Ideally, the email signups will convert at a high rate to gala attendees, and among attendees, many will make contributions to WTWY.</a:t>
            </a:r>
          </a:p>
          <a:p>
            <a:r>
              <a:rPr lang="en-US" dirty="0"/>
              <a:t>MTA data obtained from the NYC Data Portal provides rich information about the travel patterns of New Yorkers -- using this information, can we create a street team deployment plan that will optimize WTWY’s resources toward achieving their goals?</a:t>
            </a:r>
          </a:p>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2</a:t>
            </a:fld>
            <a:endParaRPr lang="en-US"/>
          </a:p>
        </p:txBody>
      </p:sp>
    </p:spTree>
    <p:extLst>
      <p:ext uri="{BB962C8B-B14F-4D97-AF65-F5344CB8AC3E}">
        <p14:creationId xmlns:p14="http://schemas.microsoft.com/office/powerpoint/2010/main" val="3662703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u="sng" dirty="0"/>
              <a:t>High-Traffic Subway Entrances </a:t>
            </a:r>
          </a:p>
          <a:p>
            <a:pPr marL="0" indent="0">
              <a:buNone/>
            </a:pPr>
            <a:endParaRPr lang="en-US" dirty="0"/>
          </a:p>
          <a:p>
            <a:r>
              <a:rPr lang="en-US" dirty="0"/>
              <a:t>Obtain: MTA Subway Data </a:t>
            </a:r>
            <a:r>
              <a:rPr lang="en-US" i="1" dirty="0"/>
              <a:t>for Feb/Mar  2019</a:t>
            </a:r>
          </a:p>
          <a:p>
            <a:r>
              <a:rPr lang="en-US" dirty="0"/>
              <a:t>Scrub: </a:t>
            </a:r>
          </a:p>
          <a:p>
            <a:pPr lvl="1"/>
            <a:r>
              <a:rPr lang="en-US" dirty="0"/>
              <a:t>Entry/Exit Cumulative Values</a:t>
            </a:r>
          </a:p>
          <a:p>
            <a:pPr lvl="1"/>
            <a:r>
              <a:rPr lang="en-US" dirty="0"/>
              <a:t>Subway Station Locations </a:t>
            </a:r>
          </a:p>
          <a:p>
            <a:r>
              <a:rPr lang="en-US" dirty="0"/>
              <a:t>Explore: Entries &amp; Exits</a:t>
            </a:r>
          </a:p>
          <a:p>
            <a:endParaRPr lang="en-US" dirty="0"/>
          </a:p>
          <a:p>
            <a:endParaRPr lang="en-US" dirty="0"/>
          </a:p>
          <a:p>
            <a:r>
              <a:rPr lang="en-US" dirty="0" err="1"/>
              <a:t>Karrine</a:t>
            </a:r>
            <a:r>
              <a:rPr lang="en-US" dirty="0"/>
              <a:t> &amp; Dahlia -</a:t>
            </a:r>
          </a:p>
          <a:p>
            <a:r>
              <a:rPr lang="en-US" dirty="0"/>
              <a:t>Hope you are well! We pulled the </a:t>
            </a:r>
            <a:r>
              <a:rPr lang="en-US" dirty="0" err="1"/>
              <a:t>mta</a:t>
            </a:r>
            <a:r>
              <a:rPr lang="en-US" dirty="0"/>
              <a:t> data from the public data portal and ran some initial feasibility analyses. Check out the attached document. With the MTA data alone, we can definitely help you to find places to deploy your teams to access the most people per day. We also included a few more ideas of different scales that would greatly improve the effectiveness our analyses could have toward achieving your goals.</a:t>
            </a:r>
          </a:p>
          <a:p>
            <a:r>
              <a:rPr lang="en-US" dirty="0"/>
              <a:t>Let us know what you think—we can set up a call to go through this with you, maybe this Thursday or Friday after 3?</a:t>
            </a:r>
          </a:p>
        </p:txBody>
      </p:sp>
      <p:sp>
        <p:nvSpPr>
          <p:cNvPr id="4" name="Slide Number Placeholder 3"/>
          <p:cNvSpPr>
            <a:spLocks noGrp="1"/>
          </p:cNvSpPr>
          <p:nvPr>
            <p:ph type="sldNum" sz="quarter" idx="5"/>
          </p:nvPr>
        </p:nvSpPr>
        <p:spPr/>
        <p:txBody>
          <a:bodyPr/>
          <a:lstStyle/>
          <a:p>
            <a:fld id="{29663B5E-7A5D-F44B-B34F-335F2743F92E}" type="slidenum">
              <a:rPr lang="en-US" smtClean="0"/>
              <a:t>3</a:t>
            </a:fld>
            <a:endParaRPr lang="en-US"/>
          </a:p>
        </p:txBody>
      </p:sp>
    </p:spTree>
    <p:extLst>
      <p:ext uri="{BB962C8B-B14F-4D97-AF65-F5344CB8AC3E}">
        <p14:creationId xmlns:p14="http://schemas.microsoft.com/office/powerpoint/2010/main" val="3504586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663B5E-7A5D-F44B-B34F-335F2743F92E}" type="slidenum">
              <a:rPr lang="en-US" smtClean="0"/>
              <a:t>4</a:t>
            </a:fld>
            <a:endParaRPr lang="en-US"/>
          </a:p>
        </p:txBody>
      </p:sp>
    </p:spTree>
    <p:extLst>
      <p:ext uri="{BB962C8B-B14F-4D97-AF65-F5344CB8AC3E}">
        <p14:creationId xmlns:p14="http://schemas.microsoft.com/office/powerpoint/2010/main" val="825366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hape 193"/>
          <p:cNvSpPr>
            <a:spLocks noGrp="1" noRot="1" noChangeAspect="1"/>
          </p:cNvSpPr>
          <p:nvPr>
            <p:ph type="sldImg"/>
          </p:nvPr>
        </p:nvSpPr>
        <p:spPr>
          <a:prstGeom prst="rect">
            <a:avLst/>
          </a:prstGeom>
        </p:spPr>
        <p:txBody>
          <a:bodyPr/>
          <a:lstStyle/>
          <a:p>
            <a:endParaRPr/>
          </a:p>
        </p:txBody>
      </p:sp>
      <p:sp>
        <p:nvSpPr>
          <p:cNvPr id="194" name="Shape 194"/>
          <p:cNvSpPr>
            <a:spLocks noGrp="1"/>
          </p:cNvSpPr>
          <p:nvPr>
            <p:ph type="body" sz="quarter" idx="1"/>
          </p:nvPr>
        </p:nvSpPr>
        <p:spPr>
          <a:prstGeom prst="rect">
            <a:avLst/>
          </a:prstGeom>
        </p:spPr>
        <p:txBody>
          <a:bodyPr/>
          <a:lstStyle/>
          <a:p>
            <a:pPr>
              <a:defRPr b="1"/>
            </a:pPr>
            <a:r>
              <a:t>Conclusion:</a:t>
            </a:r>
          </a:p>
          <a:p>
            <a:r>
              <a:t>We had a lot of fun wrangling the mta data and coming up with these simple plots. Based on your interests and scope, we can go ahead with anything discussed above, or meet to iterate on these themes. We’re really looking forward to working with you! Women in tech is an issue we love to support.</a:t>
            </a:r>
          </a:p>
        </p:txBody>
      </p:sp>
    </p:spTree>
    <p:extLst>
      <p:ext uri="{BB962C8B-B14F-4D97-AF65-F5344CB8AC3E}">
        <p14:creationId xmlns:p14="http://schemas.microsoft.com/office/powerpoint/2010/main" val="853565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68CE-1B3F-2E4A-86F5-7715F3CA6D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4452F4-232E-584D-B2A4-AC0AA39F35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EE6EE2-6F24-C54E-891D-BB9BC3CD8118}"/>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1683FCA8-ACA5-B846-9D4C-6FCB6C2FED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0AC503-BBF8-054A-B697-D30ECBDCBAE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49841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BEA4C-26C7-2948-9375-152829E682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80BFC3-D659-6142-98B8-FAA058B7BB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339F89-1AEA-D549-A5C2-81568ED5EDB7}"/>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ABF80E86-0AA5-BB41-836C-85BD172B1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38DFBB-A6FB-D040-96CD-06F41454268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385759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990DEE-4847-AA4F-A99E-332D3527B1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9BE08-F51B-0145-AB85-6725E63D6A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D37749-FB94-754E-BF87-92E2D9D0E3D0}"/>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A2B7D830-C740-B248-A1DB-DDBA39FE80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BA006B-9634-264A-BE67-96BB7FA72011}"/>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81638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9193-65A8-2245-80B7-BDF75732C7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7BA6DD-877E-2441-9660-A88AC49B6F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A876AB-A7C9-4248-868C-8E7A3AFB11DE}"/>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CE61417B-87FE-274A-A5BB-461455089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E73C-22AA-3A44-950A-757BDD502595}"/>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465396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4CEF6-F354-E14B-AE29-F11040FCA3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52CA055-F241-EC40-9A69-1F44A5F1A6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0A69F0-61D7-5D4A-873E-A6D113C6AA7E}"/>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16D86674-4EC7-134C-AA30-CF84A85D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193F7-113B-DF4C-BEF3-07395D4253B6}"/>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598995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4D4F9-7EB2-9E41-A79C-C0432A8F00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7A4E4E-18A8-7E4B-81A0-08CD60F7C9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B73A15-A005-D642-A061-2A6734A25E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4BB4FE-A937-0446-825B-453A673F172F}"/>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6" name="Footer Placeholder 5">
            <a:extLst>
              <a:ext uri="{FF2B5EF4-FFF2-40B4-BE49-F238E27FC236}">
                <a16:creationId xmlns:a16="http://schemas.microsoft.com/office/drawing/2014/main" id="{4A2BD078-CE5C-594C-8436-70C77348E4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99F359-E20D-354A-B4B9-05B7E495DFF4}"/>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22096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60BAE-D595-2D4F-9675-52AC62F0CC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770410-7BF6-7E4A-9647-C597370CFC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97913D-128D-E24B-BB32-45145287E9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B7CD5C-959B-4544-AD29-B80BA8ABF5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C0D5D3-EA29-7748-80D9-AC5E99149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44A686-E22E-044B-A15E-08BC81FBC321}"/>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8" name="Footer Placeholder 7">
            <a:extLst>
              <a:ext uri="{FF2B5EF4-FFF2-40B4-BE49-F238E27FC236}">
                <a16:creationId xmlns:a16="http://schemas.microsoft.com/office/drawing/2014/main" id="{8E6980CB-9BA1-594E-B98B-4CDF087C88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5890C8-13DF-844A-974D-75411482185F}"/>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89979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BAEFF-064F-D840-99A0-42B605EBF2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A4E613-4A30-9443-9651-9EFEC0293A3F}"/>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4" name="Footer Placeholder 3">
            <a:extLst>
              <a:ext uri="{FF2B5EF4-FFF2-40B4-BE49-F238E27FC236}">
                <a16:creationId xmlns:a16="http://schemas.microsoft.com/office/drawing/2014/main" id="{0657895F-8381-2447-84AD-DFF2AA90C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B1BA60-11E4-A84C-87B0-76BB944FEFBC}"/>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08290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097D42-F83F-1B40-9577-39FDC9592C2B}"/>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3" name="Footer Placeholder 2">
            <a:extLst>
              <a:ext uri="{FF2B5EF4-FFF2-40B4-BE49-F238E27FC236}">
                <a16:creationId xmlns:a16="http://schemas.microsoft.com/office/drawing/2014/main" id="{FE82B09A-53AA-4C4E-B05D-B4D28B1A6E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91BB9E-CC81-5248-9D78-4727A3A6FEF9}"/>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1733037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D5540-65C6-1F45-AE28-A3D90C9FAC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9EAEEE-CDA8-3D41-9EF1-84F4774DFD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0496EA-3C64-9049-A7AB-4E5A617958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D4E9FE-2AC5-3F49-85D7-E4B10C01EE95}"/>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6" name="Footer Placeholder 5">
            <a:extLst>
              <a:ext uri="{FF2B5EF4-FFF2-40B4-BE49-F238E27FC236}">
                <a16:creationId xmlns:a16="http://schemas.microsoft.com/office/drawing/2014/main" id="{0F9179C4-849D-0046-8959-D66E8A0E9A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AD00BC-2FBC-4B40-88A0-82F54DAF07FE}"/>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688140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E063C-3B85-9E4B-A4CB-104ECA36F7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066632-1901-3F44-9E94-0E70BCAA9A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B88811-B96D-7B42-AADC-9A8B69224B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794FD5-DEBF-B345-8ED6-29D9D3AE8D90}"/>
              </a:ext>
            </a:extLst>
          </p:cNvPr>
          <p:cNvSpPr>
            <a:spLocks noGrp="1"/>
          </p:cNvSpPr>
          <p:nvPr>
            <p:ph type="dt" sz="half" idx="10"/>
          </p:nvPr>
        </p:nvSpPr>
        <p:spPr/>
        <p:txBody>
          <a:bodyPr/>
          <a:lstStyle/>
          <a:p>
            <a:fld id="{6FBD0766-EDE0-9E44-83E7-C3482686ECD7}" type="datetimeFigureOut">
              <a:rPr lang="en-US" smtClean="0"/>
              <a:t>9/27/19</a:t>
            </a:fld>
            <a:endParaRPr lang="en-US"/>
          </a:p>
        </p:txBody>
      </p:sp>
      <p:sp>
        <p:nvSpPr>
          <p:cNvPr id="6" name="Footer Placeholder 5">
            <a:extLst>
              <a:ext uri="{FF2B5EF4-FFF2-40B4-BE49-F238E27FC236}">
                <a16:creationId xmlns:a16="http://schemas.microsoft.com/office/drawing/2014/main" id="{63EDF76B-5CF6-B445-BAA4-28397815C5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CF6190-4253-284C-82DD-232D9D0BE5F3}"/>
              </a:ext>
            </a:extLst>
          </p:cNvPr>
          <p:cNvSpPr>
            <a:spLocks noGrp="1"/>
          </p:cNvSpPr>
          <p:nvPr>
            <p:ph type="sldNum" sz="quarter" idx="12"/>
          </p:nvPr>
        </p:nvSpPr>
        <p:spPr/>
        <p:txBody>
          <a:bodyPr/>
          <a:lstStyle/>
          <a:p>
            <a:fld id="{442604EB-F2AF-9F41-A2AA-71F57E4E57EC}" type="slidenum">
              <a:rPr lang="en-US" smtClean="0"/>
              <a:t>‹#›</a:t>
            </a:fld>
            <a:endParaRPr lang="en-US"/>
          </a:p>
        </p:txBody>
      </p:sp>
    </p:spTree>
    <p:extLst>
      <p:ext uri="{BB962C8B-B14F-4D97-AF65-F5344CB8AC3E}">
        <p14:creationId xmlns:p14="http://schemas.microsoft.com/office/powerpoint/2010/main" val="2263387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6D5285-2A88-2043-BD7C-2A14FDD10C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2240C1-A084-4142-AF6E-8D43C9E7B7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B658A0-CF3C-1C4D-9390-8A6502637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BD0766-EDE0-9E44-83E7-C3482686ECD7}" type="datetimeFigureOut">
              <a:rPr lang="en-US" smtClean="0"/>
              <a:t>9/27/19</a:t>
            </a:fld>
            <a:endParaRPr lang="en-US"/>
          </a:p>
        </p:txBody>
      </p:sp>
      <p:sp>
        <p:nvSpPr>
          <p:cNvPr id="5" name="Footer Placeholder 4">
            <a:extLst>
              <a:ext uri="{FF2B5EF4-FFF2-40B4-BE49-F238E27FC236}">
                <a16:creationId xmlns:a16="http://schemas.microsoft.com/office/drawing/2014/main" id="{1876638E-8F1E-8B4A-B469-EBC5469234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9705FA-98D9-AB44-A318-5CC5A8AB7B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2604EB-F2AF-9F41-A2AA-71F57E4E57EC}" type="slidenum">
              <a:rPr lang="en-US" smtClean="0"/>
              <a:t>‹#›</a:t>
            </a:fld>
            <a:endParaRPr lang="en-US"/>
          </a:p>
        </p:txBody>
      </p:sp>
    </p:spTree>
    <p:extLst>
      <p:ext uri="{BB962C8B-B14F-4D97-AF65-F5344CB8AC3E}">
        <p14:creationId xmlns:p14="http://schemas.microsoft.com/office/powerpoint/2010/main" val="350536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987A9-FEF8-7E4A-ABAA-A25FA8E03445}"/>
              </a:ext>
            </a:extLst>
          </p:cNvPr>
          <p:cNvSpPr>
            <a:spLocks noGrp="1"/>
          </p:cNvSpPr>
          <p:nvPr>
            <p:ph type="ctrTitle"/>
          </p:nvPr>
        </p:nvSpPr>
        <p:spPr/>
        <p:txBody>
          <a:bodyPr/>
          <a:lstStyle/>
          <a:p>
            <a:r>
              <a:rPr lang="en-US" b="1" dirty="0">
                <a:latin typeface="+mn-lt"/>
                <a:cs typeface="Arial" panose="020B0604020202020204" pitchFamily="34" charset="0"/>
              </a:rPr>
              <a:t>Metis Project 1: EDA of MTA Turnstile for WTWY</a:t>
            </a:r>
          </a:p>
        </p:txBody>
      </p:sp>
      <p:sp>
        <p:nvSpPr>
          <p:cNvPr id="3" name="Subtitle 2">
            <a:extLst>
              <a:ext uri="{FF2B5EF4-FFF2-40B4-BE49-F238E27FC236}">
                <a16:creationId xmlns:a16="http://schemas.microsoft.com/office/drawing/2014/main" id="{6E5AD32B-AEBA-D742-89D1-319705C56980}"/>
              </a:ext>
            </a:extLst>
          </p:cNvPr>
          <p:cNvSpPr>
            <a:spLocks noGrp="1"/>
          </p:cNvSpPr>
          <p:nvPr>
            <p:ph type="subTitle" idx="1"/>
          </p:nvPr>
        </p:nvSpPr>
        <p:spPr/>
        <p:txBody>
          <a:bodyPr/>
          <a:lstStyle/>
          <a:p>
            <a:r>
              <a:rPr lang="en-US" sz="3600" b="1" dirty="0"/>
              <a:t>By: Team 5</a:t>
            </a:r>
          </a:p>
          <a:p>
            <a:r>
              <a:rPr lang="en-US" sz="3600" b="1" dirty="0"/>
              <a:t>Sean </a:t>
            </a:r>
            <a:r>
              <a:rPr lang="en-US" sz="3600" b="1" dirty="0" err="1"/>
              <a:t>Davern</a:t>
            </a:r>
            <a:r>
              <a:rPr lang="en-US" sz="3600" b="1" dirty="0"/>
              <a:t>, Scott Kroeger, Kristen Tokunaga</a:t>
            </a:r>
          </a:p>
          <a:p>
            <a:endParaRPr lang="en-US" dirty="0"/>
          </a:p>
        </p:txBody>
      </p:sp>
      <p:pic>
        <p:nvPicPr>
          <p:cNvPr id="7" name="Picture 6">
            <a:extLst>
              <a:ext uri="{FF2B5EF4-FFF2-40B4-BE49-F238E27FC236}">
                <a16:creationId xmlns:a16="http://schemas.microsoft.com/office/drawing/2014/main" id="{4609CCA9-22D6-1C4C-A5E0-A0AB510FA9C5}"/>
              </a:ext>
            </a:extLst>
          </p:cNvPr>
          <p:cNvPicPr>
            <a:picLocks noChangeAspect="1"/>
          </p:cNvPicPr>
          <p:nvPr/>
        </p:nvPicPr>
        <p:blipFill>
          <a:blip r:embed="rId2">
            <a:alphaModFix amt="35000"/>
          </a:blip>
          <a:stretch>
            <a:fillRect/>
          </a:stretch>
        </p:blipFill>
        <p:spPr>
          <a:xfrm>
            <a:off x="0" y="1"/>
            <a:ext cx="12192000" cy="6858000"/>
          </a:xfrm>
          <a:prstGeom prst="rect">
            <a:avLst/>
          </a:prstGeom>
        </p:spPr>
      </p:pic>
    </p:spTree>
    <p:extLst>
      <p:ext uri="{BB962C8B-B14F-4D97-AF65-F5344CB8AC3E}">
        <p14:creationId xmlns:p14="http://schemas.microsoft.com/office/powerpoint/2010/main" val="3626434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BE5C0-0585-6744-85CD-A52CB086BAF1}"/>
              </a:ext>
            </a:extLst>
          </p:cNvPr>
          <p:cNvSpPr>
            <a:spLocks noGrp="1"/>
          </p:cNvSpPr>
          <p:nvPr>
            <p:ph type="title"/>
          </p:nvPr>
        </p:nvSpPr>
        <p:spPr>
          <a:xfrm>
            <a:off x="838200" y="365125"/>
            <a:ext cx="10515600" cy="1793598"/>
          </a:xfrm>
        </p:spPr>
        <p:txBody>
          <a:bodyPr>
            <a:normAutofit/>
          </a:bodyPr>
          <a:lstStyle/>
          <a:p>
            <a:pPr algn="ctr"/>
            <a:r>
              <a:rPr lang="en-US" dirty="0">
                <a:ln w="0"/>
                <a:effectLst>
                  <a:outerShdw blurRad="38100" dist="19050" dir="2700000" algn="tl" rotWithShape="0">
                    <a:schemeClr val="dk1">
                      <a:alpha val="40000"/>
                    </a:schemeClr>
                  </a:outerShdw>
                </a:effectLst>
              </a:rPr>
              <a:t>Harnessing Data Analytics to Benefit </a:t>
            </a:r>
            <a:r>
              <a:rPr lang="en-US" dirty="0" err="1">
                <a:ln w="0"/>
                <a:effectLst>
                  <a:outerShdw blurRad="38100" dist="19050" dir="2700000" algn="tl" rotWithShape="0">
                    <a:schemeClr val="dk1">
                      <a:alpha val="40000"/>
                    </a:schemeClr>
                  </a:outerShdw>
                </a:effectLst>
              </a:rPr>
              <a:t>WomenTechWomenYes</a:t>
            </a:r>
            <a:r>
              <a:rPr lang="en-US" dirty="0">
                <a:ln w="0"/>
                <a:effectLst>
                  <a:outerShdw blurRad="38100" dist="19050" dir="2700000" algn="tl" rotWithShape="0">
                    <a:schemeClr val="dk1">
                      <a:alpha val="40000"/>
                    </a:schemeClr>
                  </a:outerShdw>
                </a:effectLst>
              </a:rPr>
              <a:t> International</a:t>
            </a:r>
            <a:endParaRPr lang="en-US" b="1" dirty="0">
              <a:latin typeface="+mn-lt"/>
            </a:endParaRPr>
          </a:p>
        </p:txBody>
      </p:sp>
      <p:graphicFrame>
        <p:nvGraphicFramePr>
          <p:cNvPr id="4" name="Diagram 3">
            <a:extLst>
              <a:ext uri="{FF2B5EF4-FFF2-40B4-BE49-F238E27FC236}">
                <a16:creationId xmlns:a16="http://schemas.microsoft.com/office/drawing/2014/main" id="{8FD502E7-8AC7-0342-BB76-79E751F260E7}"/>
              </a:ext>
            </a:extLst>
          </p:cNvPr>
          <p:cNvGraphicFramePr/>
          <p:nvPr>
            <p:extLst>
              <p:ext uri="{D42A27DB-BD31-4B8C-83A1-F6EECF244321}">
                <p14:modId xmlns:p14="http://schemas.microsoft.com/office/powerpoint/2010/main" val="1013248702"/>
              </p:ext>
            </p:extLst>
          </p:nvPr>
        </p:nvGraphicFramePr>
        <p:xfrm>
          <a:off x="1435100" y="2158723"/>
          <a:ext cx="9321800" cy="41671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6647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9F90CFA-DAB4-C14D-BC43-4C6AFB7B14C1}"/>
              </a:ext>
            </a:extLst>
          </p:cNvPr>
          <p:cNvSpPr>
            <a:spLocks noGrp="1"/>
          </p:cNvSpPr>
          <p:nvPr>
            <p:ph type="title"/>
          </p:nvPr>
        </p:nvSpPr>
        <p:spPr>
          <a:xfrm>
            <a:off x="6094105" y="802955"/>
            <a:ext cx="4977976" cy="1454051"/>
          </a:xfrm>
        </p:spPr>
        <p:txBody>
          <a:bodyPr>
            <a:normAutofit/>
          </a:bodyPr>
          <a:lstStyle/>
          <a:p>
            <a:r>
              <a:rPr lang="en-US" b="1">
                <a:solidFill>
                  <a:srgbClr val="000000"/>
                </a:solidFill>
                <a:latin typeface="+mn-lt"/>
              </a:rPr>
              <a:t>Methods</a:t>
            </a:r>
          </a:p>
        </p:txBody>
      </p:sp>
      <p:sp>
        <p:nvSpPr>
          <p:cNvPr id="1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1AD87702-6DA6-FA40-AC9C-59023B929D9B}"/>
              </a:ext>
            </a:extLst>
          </p:cNvPr>
          <p:cNvPicPr>
            <a:picLocks noChangeAspect="1"/>
          </p:cNvPicPr>
          <p:nvPr/>
        </p:nvPicPr>
        <p:blipFill rotWithShape="1">
          <a:blip r:embed="rId4">
            <a:alphaModFix/>
          </a:blip>
          <a:srcRect t="197" r="2" b="2989"/>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54BF6318-A104-3F45-A165-1E5398D206EB}"/>
              </a:ext>
            </a:extLst>
          </p:cNvPr>
          <p:cNvSpPr>
            <a:spLocks noGrp="1"/>
          </p:cNvSpPr>
          <p:nvPr>
            <p:ph idx="1"/>
          </p:nvPr>
        </p:nvSpPr>
        <p:spPr>
          <a:xfrm>
            <a:off x="6090574" y="2068644"/>
            <a:ext cx="4977578" cy="3992328"/>
          </a:xfrm>
        </p:spPr>
        <p:txBody>
          <a:bodyPr anchor="ctr">
            <a:normAutofit/>
          </a:bodyPr>
          <a:lstStyle/>
          <a:p>
            <a:pPr marL="0" indent="0">
              <a:buNone/>
            </a:pPr>
            <a:r>
              <a:rPr lang="en-US" sz="2400" u="sng" dirty="0">
                <a:solidFill>
                  <a:srgbClr val="000000"/>
                </a:solidFill>
              </a:rPr>
              <a:t>We Combined/Analyzed Data From:</a:t>
            </a:r>
          </a:p>
          <a:p>
            <a:r>
              <a:rPr lang="en-US" sz="2400" i="1" dirty="0">
                <a:solidFill>
                  <a:srgbClr val="000000"/>
                </a:solidFill>
              </a:rPr>
              <a:t>Spring 2019 </a:t>
            </a:r>
            <a:r>
              <a:rPr lang="en-US" sz="2400" dirty="0">
                <a:solidFill>
                  <a:srgbClr val="000000"/>
                </a:solidFill>
              </a:rPr>
              <a:t>MTA Subway Usage</a:t>
            </a:r>
          </a:p>
          <a:p>
            <a:r>
              <a:rPr lang="en-US" sz="2400" dirty="0">
                <a:solidFill>
                  <a:srgbClr val="000000"/>
                </a:solidFill>
              </a:rPr>
              <a:t>Subway Station Locations</a:t>
            </a:r>
          </a:p>
          <a:p>
            <a:r>
              <a:rPr lang="en-US" sz="2400" dirty="0">
                <a:solidFill>
                  <a:srgbClr val="000000"/>
                </a:solidFill>
              </a:rPr>
              <a:t>Tech Sector Location Research</a:t>
            </a:r>
          </a:p>
          <a:p>
            <a:pPr marL="0" indent="0">
              <a:buNone/>
            </a:pPr>
            <a:r>
              <a:rPr lang="en-US" sz="2400" u="sng" dirty="0">
                <a:solidFill>
                  <a:srgbClr val="000000"/>
                </a:solidFill>
              </a:rPr>
              <a:t>Identify Subway Stations with both</a:t>
            </a:r>
            <a:r>
              <a:rPr lang="en-US" sz="2400" dirty="0">
                <a:solidFill>
                  <a:srgbClr val="000000"/>
                </a:solidFill>
              </a:rPr>
              <a:t>:</a:t>
            </a:r>
          </a:p>
          <a:p>
            <a:r>
              <a:rPr lang="en-US" sz="2400" dirty="0">
                <a:solidFill>
                  <a:srgbClr val="000000"/>
                </a:solidFill>
              </a:rPr>
              <a:t>Highest probability for finding  tech employees</a:t>
            </a:r>
          </a:p>
          <a:p>
            <a:r>
              <a:rPr lang="en-US" sz="2400" dirty="0">
                <a:solidFill>
                  <a:srgbClr val="000000"/>
                </a:solidFill>
              </a:rPr>
              <a:t>Highest traffic volumes</a:t>
            </a:r>
          </a:p>
        </p:txBody>
      </p:sp>
    </p:spTree>
    <p:extLst>
      <p:ext uri="{BB962C8B-B14F-4D97-AF65-F5344CB8AC3E}">
        <p14:creationId xmlns:p14="http://schemas.microsoft.com/office/powerpoint/2010/main" val="2520593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0BE6-9290-454B-9859-EC876782320D}"/>
              </a:ext>
            </a:extLst>
          </p:cNvPr>
          <p:cNvSpPr>
            <a:spLocks noGrp="1"/>
          </p:cNvSpPr>
          <p:nvPr>
            <p:ph type="title"/>
          </p:nvPr>
        </p:nvSpPr>
        <p:spPr>
          <a:xfrm>
            <a:off x="655320" y="365125"/>
            <a:ext cx="5120114" cy="1692794"/>
          </a:xfrm>
        </p:spPr>
        <p:txBody>
          <a:bodyPr>
            <a:normAutofit/>
          </a:bodyPr>
          <a:lstStyle/>
          <a:p>
            <a:r>
              <a:rPr lang="en-US" b="1" dirty="0">
                <a:latin typeface="+mn-lt"/>
              </a:rPr>
              <a:t>Recommendations</a:t>
            </a:r>
          </a:p>
        </p:txBody>
      </p:sp>
      <p:cxnSp>
        <p:nvCxnSpPr>
          <p:cNvPr id="15" name="Straight Arrow Connector 14">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55A98E-AAB3-6F49-A5B9-093272CED51C}"/>
              </a:ext>
            </a:extLst>
          </p:cNvPr>
          <p:cNvSpPr>
            <a:spLocks noGrp="1"/>
          </p:cNvSpPr>
          <p:nvPr>
            <p:ph idx="1"/>
          </p:nvPr>
        </p:nvSpPr>
        <p:spPr>
          <a:xfrm>
            <a:off x="655321" y="2575034"/>
            <a:ext cx="5120113" cy="3462228"/>
          </a:xfrm>
        </p:spPr>
        <p:txBody>
          <a:bodyPr>
            <a:normAutofit/>
          </a:bodyPr>
          <a:lstStyle/>
          <a:p>
            <a:r>
              <a:rPr lang="en-US" sz="1800"/>
              <a:t>Street Teams Work: </a:t>
            </a:r>
          </a:p>
          <a:p>
            <a:pPr lvl="1"/>
            <a:r>
              <a:rPr lang="en-US" sz="1800"/>
              <a:t>Weekdays</a:t>
            </a:r>
          </a:p>
          <a:p>
            <a:pPr lvl="1"/>
            <a:r>
              <a:rPr lang="en-US" sz="1800"/>
              <a:t>At these stations:</a:t>
            </a:r>
          </a:p>
          <a:p>
            <a:pPr marL="1371600" lvl="2" indent="-457200">
              <a:buFont typeface="+mj-lt"/>
              <a:buAutoNum type="arabicPeriod"/>
            </a:pPr>
            <a:r>
              <a:rPr lang="en-US" sz="1800"/>
              <a:t>34</a:t>
            </a:r>
            <a:r>
              <a:rPr lang="en-US" sz="1800" baseline="30000"/>
              <a:t>th</a:t>
            </a:r>
            <a:r>
              <a:rPr lang="en-US" sz="1800"/>
              <a:t> St Penn Station</a:t>
            </a:r>
          </a:p>
          <a:p>
            <a:pPr marL="1371600" lvl="2" indent="-457200">
              <a:buFont typeface="+mj-lt"/>
              <a:buAutoNum type="arabicPeriod"/>
            </a:pPr>
            <a:r>
              <a:rPr lang="en-US" sz="1800"/>
              <a:t>42</a:t>
            </a:r>
            <a:r>
              <a:rPr lang="en-US" sz="1800" baseline="30000"/>
              <a:t>nd</a:t>
            </a:r>
            <a:r>
              <a:rPr lang="en-US" sz="1800"/>
              <a:t> St - Grand Central Station</a:t>
            </a:r>
          </a:p>
          <a:p>
            <a:pPr marL="1371600" lvl="2" indent="-457200">
              <a:buFont typeface="+mj-lt"/>
              <a:buAutoNum type="arabicPeriod"/>
            </a:pPr>
            <a:r>
              <a:rPr lang="en-US" sz="1800"/>
              <a:t>42</a:t>
            </a:r>
            <a:r>
              <a:rPr lang="en-US" sz="1800" baseline="30000"/>
              <a:t>nd</a:t>
            </a:r>
            <a:r>
              <a:rPr lang="en-US" sz="1800"/>
              <a:t> St Times Sq</a:t>
            </a:r>
          </a:p>
          <a:p>
            <a:pPr marL="1371600" lvl="2" indent="-457200">
              <a:buFont typeface="+mj-lt"/>
              <a:buAutoNum type="arabicPeriod"/>
            </a:pPr>
            <a:r>
              <a:rPr lang="en-US" sz="1800"/>
              <a:t>34</a:t>
            </a:r>
            <a:r>
              <a:rPr lang="en-US" sz="1800" baseline="30000"/>
              <a:t>th</a:t>
            </a:r>
            <a:r>
              <a:rPr lang="en-US" sz="1800"/>
              <a:t> St - Herald Square</a:t>
            </a:r>
          </a:p>
          <a:p>
            <a:pPr marL="1371600" lvl="2" indent="-457200">
              <a:buFont typeface="+mj-lt"/>
              <a:buAutoNum type="arabicPeriod"/>
            </a:pPr>
            <a:r>
              <a:rPr lang="en-US" sz="1800"/>
              <a:t>23</a:t>
            </a:r>
            <a:r>
              <a:rPr lang="en-US" sz="1800" baseline="30000"/>
              <a:t>rd</a:t>
            </a:r>
            <a:r>
              <a:rPr lang="en-US" sz="1800"/>
              <a:t> St</a:t>
            </a:r>
          </a:p>
          <a:p>
            <a:pPr marL="1371600" lvl="2" indent="-457200">
              <a:buFont typeface="+mj-lt"/>
              <a:buAutoNum type="arabicPeriod"/>
            </a:pPr>
            <a:r>
              <a:rPr lang="en-US" sz="1800"/>
              <a:t>14</a:t>
            </a:r>
            <a:r>
              <a:rPr lang="en-US" sz="1800" baseline="30000"/>
              <a:t>th</a:t>
            </a:r>
            <a:r>
              <a:rPr lang="en-US" sz="1800"/>
              <a:t> St - Union Sq</a:t>
            </a:r>
          </a:p>
        </p:txBody>
      </p:sp>
      <p:pic>
        <p:nvPicPr>
          <p:cNvPr id="4" name="Picture 3">
            <a:extLst>
              <a:ext uri="{FF2B5EF4-FFF2-40B4-BE49-F238E27FC236}">
                <a16:creationId xmlns:a16="http://schemas.microsoft.com/office/drawing/2014/main" id="{AEA5D56A-369B-914E-B515-9B1722897CC5}"/>
              </a:ext>
            </a:extLst>
          </p:cNvPr>
          <p:cNvPicPr>
            <a:picLocks noChangeAspect="1"/>
          </p:cNvPicPr>
          <p:nvPr/>
        </p:nvPicPr>
        <p:blipFill rotWithShape="1">
          <a:blip r:embed="rId3"/>
          <a:srcRect t="2332" b="8320"/>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1861731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6" name="Rectangle 195">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D7AA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875EC06-84BF-1549-B418-A19213A5B4C1}"/>
              </a:ext>
            </a:extLst>
          </p:cNvPr>
          <p:cNvPicPr>
            <a:picLocks noChangeAspect="1"/>
          </p:cNvPicPr>
          <p:nvPr/>
        </p:nvPicPr>
        <p:blipFill>
          <a:blip r:embed="rId3"/>
          <a:stretch>
            <a:fillRect/>
          </a:stretch>
        </p:blipFill>
        <p:spPr>
          <a:xfrm>
            <a:off x="5167206" y="961812"/>
            <a:ext cx="4930987" cy="4930987"/>
          </a:xfrm>
          <a:prstGeom prst="rect">
            <a:avLst/>
          </a:prstGeom>
        </p:spPr>
      </p:pic>
      <p:sp>
        <p:nvSpPr>
          <p:cNvPr id="191" name="Title 1"/>
          <p:cNvSpPr txBox="1">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lvl1pPr>
              <a:defRPr b="1">
                <a:latin typeface="+mj-lt"/>
                <a:ea typeface="+mj-ea"/>
                <a:cs typeface="+mj-cs"/>
                <a:sym typeface="Calibri"/>
              </a:defRPr>
            </a:lvl1pPr>
          </a:lstStyle>
          <a:p>
            <a:pPr algn="ctr"/>
            <a:r>
              <a:rPr lang="en-US" sz="2600" kern="1200">
                <a:solidFill>
                  <a:srgbClr val="FFFFFF"/>
                </a:solidFill>
                <a:latin typeface="+mj-lt"/>
                <a:ea typeface="+mj-ea"/>
                <a:cs typeface="+mj-cs"/>
              </a:rPr>
              <a:t>Questions?</a:t>
            </a:r>
          </a:p>
        </p:txBody>
      </p:sp>
    </p:spTree>
    <p:extLst>
      <p:ext uri="{BB962C8B-B14F-4D97-AF65-F5344CB8AC3E}">
        <p14:creationId xmlns:p14="http://schemas.microsoft.com/office/powerpoint/2010/main" val="11232908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784</Words>
  <Application>Microsoft Macintosh PowerPoint</Application>
  <PresentationFormat>Widescreen</PresentationFormat>
  <Paragraphs>72</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Metis Project 1: EDA of MTA Turnstile for WTWY</vt:lpstr>
      <vt:lpstr>Harnessing Data Analytics to Benefit WomenTechWomenYes International</vt:lpstr>
      <vt:lpstr>Methods</vt:lpstr>
      <vt:lpstr>Recommendations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Metis Project 1: EDA of MTA Turnstile for WTWY</dc:title>
  <dc:creator>Sean Davern</dc:creator>
  <cp:lastModifiedBy>Sean Davern</cp:lastModifiedBy>
  <cp:revision>2</cp:revision>
  <dcterms:created xsi:type="dcterms:W3CDTF">2019-09-27T15:32:33Z</dcterms:created>
  <dcterms:modified xsi:type="dcterms:W3CDTF">2019-09-27T15:33:53Z</dcterms:modified>
</cp:coreProperties>
</file>